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80" r:id="rId14"/>
    <p:sldId id="271" r:id="rId15"/>
    <p:sldId id="272" r:id="rId16"/>
    <p:sldId id="273" r:id="rId17"/>
    <p:sldId id="275" r:id="rId18"/>
    <p:sldId id="276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120CC-2D83-4F68-8A6F-8389689359A3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94B5A-287D-4C67-8FCE-E911C732E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9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c7c79689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c7c79689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4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2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5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189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9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2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8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6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8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61D26-CDF1-43B2-B296-2EF6FD685EA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78A5-36AA-4AB5-8704-1202CBC5F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leridgeinitiative.org/richcontextcompeti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eridge.dimensions.ai/discover/publicat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leridgeinitiative.org/richcontextcompeti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Rich Context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New York University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286" y="4844005"/>
            <a:ext cx="1116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many thanks to: Schmidt Sciences, the Alfred P. Sloan Foundation, the </a:t>
            </a:r>
            <a:r>
              <a:rPr lang="en-US" dirty="0" err="1" smtClean="0"/>
              <a:t>Overdeck</a:t>
            </a:r>
            <a:r>
              <a:rPr lang="en-US" dirty="0" smtClean="0"/>
              <a:t> Family Foundation, and many other 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4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667001" y="1500188"/>
            <a:ext cx="6857865" cy="385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Picture 2"/>
          <p:cNvPicPr/>
          <p:nvPr/>
        </p:nvPicPr>
        <p:blipFill>
          <a:blip r:embed="rId2"/>
          <a:srcRect t="7524" b="7890"/>
          <a:stretch/>
        </p:blipFill>
        <p:spPr>
          <a:xfrm>
            <a:off x="2667001" y="1500188"/>
            <a:ext cx="6857865" cy="3857423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3117157" y="1497556"/>
            <a:ext cx="1874948" cy="1877783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3"/>
          <p:cNvSpPr txBox="1"/>
          <p:nvPr/>
        </p:nvSpPr>
        <p:spPr>
          <a:xfrm>
            <a:off x="3245745" y="1607311"/>
            <a:ext cx="1623240" cy="13982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t-BR" sz="2025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 Model</a:t>
            </a:r>
            <a:endParaRPr lang="pt-BR" sz="101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24629" y="457201"/>
            <a:ext cx="8181238" cy="5717893"/>
            <a:chOff x="0" y="-4680"/>
            <a:chExt cx="12191760" cy="6862680"/>
          </a:xfrm>
        </p:grpSpPr>
        <p:sp>
          <p:nvSpPr>
            <p:cNvPr id="3" name="Rectangle 2"/>
            <p:cNvSpPr/>
            <p:nvPr/>
          </p:nvSpPr>
          <p:spPr>
            <a:xfrm>
              <a:off x="0" y="-4680"/>
              <a:ext cx="12191760" cy="6862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38" y="0"/>
              <a:ext cx="10824406" cy="68580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0BABFD5-F76B-4BD2-B82D-11B262842CF0}"/>
              </a:ext>
            </a:extLst>
          </p:cNvPr>
          <p:cNvSpPr/>
          <p:nvPr/>
        </p:nvSpPr>
        <p:spPr>
          <a:xfrm>
            <a:off x="6356677" y="3737610"/>
            <a:ext cx="141709" cy="437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</p:spTree>
    <p:extLst>
      <p:ext uri="{BB962C8B-B14F-4D97-AF65-F5344CB8AC3E}">
        <p14:creationId xmlns:p14="http://schemas.microsoft.com/office/powerpoint/2010/main" val="5168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C72-D3DF-4D71-B566-F621867D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tagged corpus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5B5C-77E4-40B5-8159-CCDBAAB6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2E81-25AF-45B5-A70F-775B9E6B9D1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177" y="1764042"/>
            <a:ext cx="6679033" cy="3601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50" y="2065283"/>
            <a:ext cx="7211326" cy="3379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4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C72-D3DF-4D71-B566-F621867D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Run competition </a:t>
            </a:r>
            <a:r>
              <a:rPr lang="en-US" sz="3100" dirty="0"/>
              <a:t>(</a:t>
            </a:r>
            <a:r>
              <a:rPr lang="en-US" sz="3100" dirty="0">
                <a:hlinkClick r:id="rId2"/>
              </a:rPr>
              <a:t>https://coleridgeinitiative.org/richcontextcompetition</a:t>
            </a:r>
            <a:r>
              <a:rPr lang="en-US" sz="3100" dirty="0"/>
              <a:t>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5B5C-77E4-40B5-8159-CCDBAAB6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2E81-25AF-45B5-A70F-775B9E6B9D1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362201"/>
            <a:ext cx="6889376" cy="3431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4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Phases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23941"/>
            <a:ext cx="9606349" cy="547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34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with Dimensions/Digital Science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coleridge.dimensions.ai/discover/publication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Apply model to 60 million documents</a:t>
            </a:r>
          </a:p>
          <a:p>
            <a:r>
              <a:rPr lang="en-US" dirty="0" smtClean="0"/>
              <a:t>Develop user facing tools with Dimensions</a:t>
            </a:r>
            <a:r>
              <a:rPr lang="en-US" dirty="0"/>
              <a:t>, </a:t>
            </a:r>
            <a:r>
              <a:rPr lang="en-US" dirty="0" err="1"/>
              <a:t>Figshare</a:t>
            </a:r>
            <a:r>
              <a:rPr lang="en-US" dirty="0"/>
              <a:t>, </a:t>
            </a:r>
            <a:r>
              <a:rPr lang="en-US" dirty="0" err="1"/>
              <a:t>Altmetric</a:t>
            </a:r>
            <a:r>
              <a:rPr lang="en-US" dirty="0"/>
              <a:t>, </a:t>
            </a:r>
            <a:r>
              <a:rPr lang="en-US" dirty="0" err="1"/>
              <a:t>Readcube</a:t>
            </a:r>
            <a:r>
              <a:rPr lang="en-US" dirty="0"/>
              <a:t> Papers and </a:t>
            </a:r>
            <a:r>
              <a:rPr lang="en-US" dirty="0" err="1"/>
              <a:t>Symplectic</a:t>
            </a:r>
            <a:r>
              <a:rPr lang="en-US" dirty="0"/>
              <a:t> Elements. </a:t>
            </a:r>
            <a:endParaRPr lang="en-US" dirty="0" smtClean="0"/>
          </a:p>
          <a:p>
            <a:r>
              <a:rPr lang="en-US" dirty="0" smtClean="0"/>
              <a:t>Human curation and validation of algorithm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8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with Sage Publications</a:t>
            </a:r>
          </a:p>
          <a:p>
            <a:r>
              <a:rPr lang="en-US" dirty="0" smtClean="0"/>
              <a:t>Identify one </a:t>
            </a:r>
            <a:r>
              <a:rPr lang="en-US" dirty="0"/>
              <a:t>or two SAGE journals where we could run any new papers from those journals against the model and recruit the authors to help verify the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Develop data impact metrics/dashboards for journals or authors</a:t>
            </a:r>
          </a:p>
        </p:txBody>
      </p:sp>
    </p:spTree>
    <p:extLst>
      <p:ext uri="{BB962C8B-B14F-4D97-AF65-F5344CB8AC3E}">
        <p14:creationId xmlns:p14="http://schemas.microsoft.com/office/powerpoint/2010/main" val="27757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1781864" y="4572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 smtClean="0"/>
              <a:t>Next Steps 3:</a:t>
            </a:r>
            <a:br>
              <a:rPr lang="en" dirty="0" smtClean="0"/>
            </a:br>
            <a:r>
              <a:rPr lang="en" dirty="0" smtClean="0"/>
              <a:t>Build into Researcher Onboarding</a:t>
            </a:r>
            <a:endParaRPr dirty="0">
              <a:latin typeface="+mj-lt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080" y="1926952"/>
            <a:ext cx="408508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261" y="2496927"/>
            <a:ext cx="4442413" cy="32510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6420493" y="2047213"/>
            <a:ext cx="3559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Members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90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4: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27" y="2418950"/>
            <a:ext cx="8670147" cy="2097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utoShape 2" descr="Image result for alfred p sloan foundation"/>
          <p:cNvSpPr>
            <a:spLocks noChangeAspect="1" noChangeArrowheads="1"/>
          </p:cNvSpPr>
          <p:nvPr/>
        </p:nvSpPr>
        <p:spPr bwMode="auto">
          <a:xfrm>
            <a:off x="1640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72" y="4623407"/>
            <a:ext cx="2714625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71" y="4711037"/>
            <a:ext cx="2964656" cy="115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99" y="5202020"/>
            <a:ext cx="2785250" cy="6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C72-D3DF-4D71-B566-F621867D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Rinse and Repeat</a:t>
            </a:r>
            <a:br>
              <a:rPr lang="en-US" dirty="0" smtClean="0"/>
            </a:br>
            <a:r>
              <a:rPr lang="en-US" sz="3100" dirty="0" smtClean="0"/>
              <a:t>(</a:t>
            </a:r>
            <a:r>
              <a:rPr lang="en-US" sz="3100" dirty="0" smtClean="0">
                <a:hlinkClick r:id="rId2"/>
              </a:rPr>
              <a:t>https</a:t>
            </a:r>
            <a:r>
              <a:rPr lang="en-US" sz="3100" dirty="0">
                <a:hlinkClick r:id="rId2"/>
              </a:rPr>
              <a:t>://coleridgeinitiative.org/richcontextcompetition</a:t>
            </a:r>
            <a:r>
              <a:rPr lang="en-US" sz="3100" dirty="0"/>
              <a:t>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5B5C-77E4-40B5-8159-CCDBAAB6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2E81-25AF-45B5-A70F-775B9E6B9D1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362201"/>
            <a:ext cx="6889376" cy="3431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2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Will be published by Sage Press</a:t>
            </a:r>
          </a:p>
          <a:p>
            <a:r>
              <a:rPr lang="en-US" dirty="0" smtClean="0"/>
              <a:t>Tentative title “Where’s Waldo: Searching for Data in Empirical Research”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Editors’ Overview</a:t>
            </a:r>
          </a:p>
          <a:p>
            <a:pPr lvl="1"/>
            <a:r>
              <a:rPr lang="en-US" dirty="0" smtClean="0"/>
              <a:t>Conceptual Framework</a:t>
            </a:r>
          </a:p>
          <a:p>
            <a:pPr lvl="1"/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Participant chapters</a:t>
            </a:r>
          </a:p>
          <a:p>
            <a:pPr lvl="1"/>
            <a:r>
              <a:rPr lang="en-US" dirty="0" smtClean="0"/>
              <a:t>Future agenda</a:t>
            </a:r>
          </a:p>
          <a:p>
            <a:r>
              <a:rPr lang="en-US" dirty="0" smtClean="0"/>
              <a:t>Timeline: </a:t>
            </a:r>
          </a:p>
          <a:p>
            <a:pPr lvl="1"/>
            <a:r>
              <a:rPr lang="en-US" dirty="0" smtClean="0"/>
              <a:t>First draft:	 March 15</a:t>
            </a:r>
          </a:p>
          <a:p>
            <a:pPr lvl="1"/>
            <a:r>
              <a:rPr lang="en-US" dirty="0" smtClean="0"/>
              <a:t>Referee reports: 	May 15</a:t>
            </a:r>
          </a:p>
          <a:p>
            <a:pPr lvl="1"/>
            <a:r>
              <a:rPr lang="en-US" dirty="0" smtClean="0"/>
              <a:t>Revisions:		July 15</a:t>
            </a:r>
          </a:p>
          <a:p>
            <a:pPr lvl="1"/>
            <a:r>
              <a:rPr lang="en-US" dirty="0" smtClean="0"/>
              <a:t>Final decision:	August 15</a:t>
            </a:r>
          </a:p>
          <a:p>
            <a:pPr marL="457200" lvl="1" indent="0">
              <a:buNone/>
            </a:pPr>
            <a:r>
              <a:rPr lang="en-US" dirty="0" smtClean="0"/>
              <a:t>Subsequent publication online and in hard copy	</a:t>
            </a:r>
          </a:p>
        </p:txBody>
      </p:sp>
    </p:spTree>
    <p:extLst>
      <p:ext uri="{BB962C8B-B14F-4D97-AF65-F5344CB8AC3E}">
        <p14:creationId xmlns:p14="http://schemas.microsoft.com/office/powerpoint/2010/main" val="412495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2" y="979496"/>
            <a:ext cx="8229994" cy="5878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050647" y="57873"/>
            <a:ext cx="796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Agenda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1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2" y="979496"/>
            <a:ext cx="8229994" cy="5878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050647" y="57873"/>
            <a:ext cx="796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Agenda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021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Find, for a given dataset, who </a:t>
            </a:r>
            <a:r>
              <a:rPr lang="en-US" sz="4000" dirty="0" smtClean="0"/>
              <a:t>else </a:t>
            </a:r>
            <a:r>
              <a:rPr lang="en-US" sz="4000" dirty="0"/>
              <a:t>worked with the data, on </a:t>
            </a:r>
            <a:r>
              <a:rPr lang="en-US" sz="4000" b="1" dirty="0"/>
              <a:t>what topics</a:t>
            </a:r>
            <a:r>
              <a:rPr lang="en-US" sz="4000" dirty="0"/>
              <a:t> and with </a:t>
            </a:r>
            <a:r>
              <a:rPr lang="en-US" sz="4000" b="1" dirty="0"/>
              <a:t>what results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3960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14" y="3295892"/>
            <a:ext cx="2187077" cy="28575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27" y="1265257"/>
            <a:ext cx="2756221" cy="1781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884527" y="3295893"/>
            <a:ext cx="2353903" cy="2857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76" y="1265258"/>
            <a:ext cx="3015060" cy="1906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598" y="1598913"/>
            <a:ext cx="4044585" cy="512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64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853" y="1851948"/>
            <a:ext cx="10521388" cy="4664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Technical barriers</a:t>
            </a:r>
          </a:p>
          <a:p>
            <a:r>
              <a:rPr lang="en-US" dirty="0" smtClean="0"/>
              <a:t>cost</a:t>
            </a:r>
            <a:endParaRPr lang="en-US" dirty="0"/>
          </a:p>
          <a:p>
            <a:r>
              <a:rPr lang="en-US" dirty="0" smtClean="0"/>
              <a:t>burden</a:t>
            </a:r>
          </a:p>
          <a:p>
            <a:r>
              <a:rPr lang="en-US" dirty="0" smtClean="0"/>
              <a:t>data quality</a:t>
            </a:r>
          </a:p>
          <a:p>
            <a:pPr marL="0" indent="0">
              <a:buNone/>
            </a:pPr>
            <a:r>
              <a:rPr lang="en-US" dirty="0" smtClean="0"/>
              <a:t>Human barriers</a:t>
            </a:r>
          </a:p>
          <a:p>
            <a:r>
              <a:rPr lang="en-US" dirty="0" smtClean="0"/>
              <a:t>data documentation</a:t>
            </a:r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isk of bad analysis </a:t>
            </a:r>
          </a:p>
          <a:p>
            <a:r>
              <a:rPr lang="en-US" dirty="0" smtClean="0"/>
              <a:t>legal </a:t>
            </a:r>
            <a:r>
              <a:rPr lang="en-US" dirty="0"/>
              <a:t>mandates surrounding data access and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Workforce capacity</a:t>
            </a:r>
          </a:p>
          <a:p>
            <a:pPr lvl="1"/>
            <a:endParaRPr lang="en-US" sz="2100" dirty="0"/>
          </a:p>
        </p:txBody>
      </p:sp>
      <p:sp>
        <p:nvSpPr>
          <p:cNvPr id="4" name="Oval 3"/>
          <p:cNvSpPr/>
          <p:nvPr/>
        </p:nvSpPr>
        <p:spPr>
          <a:xfrm>
            <a:off x="1094270" y="4379189"/>
            <a:ext cx="4343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8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98" y="1345193"/>
            <a:ext cx="8894835" cy="55417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7"/>
          <p:cNvGrpSpPr/>
          <p:nvPr/>
        </p:nvGrpSpPr>
        <p:grpSpPr>
          <a:xfrm>
            <a:off x="2294025" y="233340"/>
            <a:ext cx="4713287" cy="6391323"/>
            <a:chOff x="0" y="0"/>
            <a:chExt cx="4713286" cy="4793490"/>
          </a:xfrm>
        </p:grpSpPr>
        <p:pic>
          <p:nvPicPr>
            <p:cNvPr id="85" name="DEACC7D5-E59B-40B9-BABA-914A77FD6070-L0-0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28205"/>
            <a:stretch>
              <a:fillRect/>
            </a:stretch>
          </p:blipFill>
          <p:spPr>
            <a:xfrm>
              <a:off x="0" y="0"/>
              <a:ext cx="4713287" cy="2537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637464CB-5B98-4F52-AEB1-6B035BCA899B-L0-0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2189"/>
            <a:stretch>
              <a:fillRect/>
            </a:stretch>
          </p:blipFill>
          <p:spPr>
            <a:xfrm>
              <a:off x="0" y="2396409"/>
              <a:ext cx="4713287" cy="23970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8" name="Shape 88"/>
          <p:cNvSpPr/>
          <p:nvPr/>
        </p:nvSpPr>
        <p:spPr>
          <a:xfrm>
            <a:off x="7225710" y="1038944"/>
            <a:ext cx="288347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Related to data you've viewed</a:t>
            </a:r>
          </a:p>
        </p:txBody>
      </p:sp>
      <p:sp>
        <p:nvSpPr>
          <p:cNvPr id="89" name="Shape 89"/>
          <p:cNvSpPr/>
          <p:nvPr/>
        </p:nvSpPr>
        <p:spPr>
          <a:xfrm>
            <a:off x="7225710" y="2339316"/>
            <a:ext cx="3146928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New data similar to data you've used</a:t>
            </a:r>
          </a:p>
        </p:txBody>
      </p:sp>
      <p:sp>
        <p:nvSpPr>
          <p:cNvPr id="90" name="Shape 90"/>
          <p:cNvSpPr/>
          <p:nvPr/>
        </p:nvSpPr>
        <p:spPr>
          <a:xfrm>
            <a:off x="7225710" y="3843803"/>
            <a:ext cx="3146928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What others have done with similar data (recipes)</a:t>
            </a:r>
          </a:p>
        </p:txBody>
      </p:sp>
      <p:sp>
        <p:nvSpPr>
          <p:cNvPr id="91" name="Shape 91"/>
          <p:cNvSpPr/>
          <p:nvPr/>
        </p:nvSpPr>
        <p:spPr>
          <a:xfrm>
            <a:off x="7225711" y="5348289"/>
            <a:ext cx="177202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Recipes like yours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72400" y="6553200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Charlie Catlett</a:t>
            </a:r>
          </a:p>
        </p:txBody>
      </p:sp>
    </p:spTree>
    <p:extLst>
      <p:ext uri="{BB962C8B-B14F-4D97-AF65-F5344CB8AC3E}">
        <p14:creationId xmlns:p14="http://schemas.microsoft.com/office/powerpoint/2010/main" val="7428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 advAuto="0"/>
      <p:bldP spid="89" grpId="0" animBg="1" advAuto="0"/>
      <p:bldP spid="90" grpId="0" animBg="1" advAuto="0"/>
      <p:bldP spid="9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70" y="2185728"/>
            <a:ext cx="6231731" cy="3505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885" y="1890690"/>
            <a:ext cx="6204149" cy="89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314" y="2756765"/>
            <a:ext cx="4730019" cy="218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885" y="1352892"/>
            <a:ext cx="5413092" cy="2236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313" y="2531124"/>
            <a:ext cx="6562778" cy="315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1: Create the set of corpora and metadata (computer science technology</a:t>
            </a:r>
            <a:r>
              <a:rPr lang="en-US" sz="3600" dirty="0" smtClean="0"/>
              <a:t>) - Competition</a:t>
            </a:r>
            <a:endParaRPr lang="en-US" sz="3600" dirty="0"/>
          </a:p>
          <a:p>
            <a:r>
              <a:rPr lang="en-US" sz="3600" dirty="0"/>
              <a:t>Step 2; Figure out how you learn from it and automate it (machine learning techniques</a:t>
            </a:r>
            <a:r>
              <a:rPr lang="en-US" sz="3600" dirty="0" smtClean="0"/>
              <a:t>) - Engagement</a:t>
            </a:r>
            <a:endParaRPr lang="en-US" sz="3600" dirty="0"/>
          </a:p>
          <a:p>
            <a:r>
              <a:rPr lang="en-US" sz="3600" dirty="0"/>
              <a:t>Step 3: Gamification – recognize and emphasize patterns (with human curation</a:t>
            </a:r>
            <a:r>
              <a:rPr lang="en-US" sz="3600" dirty="0" smtClean="0"/>
              <a:t>) – 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5315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317</Words>
  <Application>Microsoft Office PowerPoint</Application>
  <PresentationFormat>Widescreen</PresentationFormat>
  <Paragraphs>65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Rich Context Competition</vt:lpstr>
      <vt:lpstr>PowerPoint Presentation</vt:lpstr>
      <vt:lpstr>Goal</vt:lpstr>
      <vt:lpstr>Context</vt:lpstr>
      <vt:lpstr>Implementation</vt:lpstr>
      <vt:lpstr>Our approach</vt:lpstr>
      <vt:lpstr>PowerPoint Presentation</vt:lpstr>
      <vt:lpstr>Metadata documentation</vt:lpstr>
      <vt:lpstr>So how do we do this?</vt:lpstr>
      <vt:lpstr>PowerPoint Presentation</vt:lpstr>
      <vt:lpstr>Identify tagged corpus</vt:lpstr>
      <vt:lpstr>Run competition (https://coleridgeinitiative.org/richcontextcompetition) </vt:lpstr>
      <vt:lpstr>Two Phases</vt:lpstr>
      <vt:lpstr>Next steps 1</vt:lpstr>
      <vt:lpstr>Next steps 2</vt:lpstr>
      <vt:lpstr>Next Steps 3: Build into Researcher Onboarding</vt:lpstr>
      <vt:lpstr>Next Steps 4: Jupyter Notebook</vt:lpstr>
      <vt:lpstr>Rinse and Repeat (https://coleridgeinitiative.org/richcontextcompetition) </vt:lpstr>
      <vt:lpstr>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Context Competition</dc:title>
  <dc:creator>Julia Ingrid Lane</dc:creator>
  <cp:lastModifiedBy>Julia Ingrid Lane</cp:lastModifiedBy>
  <cp:revision>8</cp:revision>
  <dcterms:created xsi:type="dcterms:W3CDTF">2019-02-15T12:55:11Z</dcterms:created>
  <dcterms:modified xsi:type="dcterms:W3CDTF">2019-02-15T13:47:51Z</dcterms:modified>
</cp:coreProperties>
</file>